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Comfortaa" panose="020B0604020202020204" charset="0"/>
      <p:regular r:id="rId14"/>
      <p:bold r:id="rId15"/>
    </p:embeddedFont>
    <p:embeddedFont>
      <p:font typeface="Comfortaa Medium" panose="020B0604020202020204" charset="0"/>
      <p:regular r:id="rId16"/>
      <p:bold r:id="rId17"/>
    </p:embeddedFont>
    <p:embeddedFont>
      <p:font typeface="Comfortaa SemiBold" panose="020B0604020202020204" charset="0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59B36D-FD91-4E63-B552-BCE7B8A7921A}">
  <a:tblStyle styleId="{A659B36D-FD91-4E63-B552-BCE7B8A7921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8ad23597b6_3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8ad23597b6_3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8ad23597b6_3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8ad23597b6_3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8ad23597b6_3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8ad23597b6_3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8ad23597b6_3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8ad23597b6_3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8ad23597b6_3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8ad23597b6_3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8ad23597b6_3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8ad23597b6_3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8ad23597b6_3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8ad23597b6_3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8ad23597b6_3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8ad23597b6_3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8ad23597b6_3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8ad23597b6_3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8ad23597b6_3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8ad23597b6_3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Colab-Gemini-Data-alt.original.png"/>
          <p:cNvPicPr preferRelativeResize="0"/>
          <p:nvPr/>
        </p:nvPicPr>
        <p:blipFill rotWithShape="1">
          <a:blip r:embed="rId3">
            <a:alphaModFix/>
          </a:blip>
          <a:srcRect l="7303" r="38191"/>
          <a:stretch/>
        </p:blipFill>
        <p:spPr>
          <a:xfrm>
            <a:off x="0" y="-76200"/>
            <a:ext cx="9144000" cy="52197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/>
          <p:nvPr/>
        </p:nvSpPr>
        <p:spPr>
          <a:xfrm>
            <a:off x="1182675" y="197000"/>
            <a:ext cx="6757200" cy="1159800"/>
          </a:xfrm>
          <a:prstGeom prst="rect">
            <a:avLst/>
          </a:prstGeom>
          <a:solidFill>
            <a:srgbClr val="000000">
              <a:alpha val="628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983250" y="328800"/>
            <a:ext cx="71775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АИС для физкультурно-оздоровительного комплекса «Екатерининский»</a:t>
            </a:r>
            <a:endParaRPr sz="2200"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57" name="Google Shape;57;p13"/>
          <p:cNvCxnSpPr/>
          <p:nvPr/>
        </p:nvCxnSpPr>
        <p:spPr>
          <a:xfrm>
            <a:off x="3592350" y="1340000"/>
            <a:ext cx="18489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8" name="Google Shape;58;p13"/>
          <p:cNvSpPr/>
          <p:nvPr/>
        </p:nvSpPr>
        <p:spPr>
          <a:xfrm>
            <a:off x="1993025" y="3540563"/>
            <a:ext cx="1697700" cy="437100"/>
          </a:xfrm>
          <a:prstGeom prst="rect">
            <a:avLst/>
          </a:prstGeom>
          <a:solidFill>
            <a:srgbClr val="000000">
              <a:alpha val="628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1850225" y="4346050"/>
            <a:ext cx="1983300" cy="437100"/>
          </a:xfrm>
          <a:prstGeom prst="rect">
            <a:avLst/>
          </a:prstGeom>
          <a:solidFill>
            <a:srgbClr val="000000">
              <a:alpha val="628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1909025" y="3472657"/>
            <a:ext cx="21852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Подготовили</a:t>
            </a:r>
            <a:r>
              <a:rPr lang="ru" sz="17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:</a:t>
            </a:r>
            <a:endParaRPr sz="1700"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4321100" y="3406113"/>
            <a:ext cx="4471200" cy="907800"/>
          </a:xfrm>
          <a:prstGeom prst="rect">
            <a:avLst/>
          </a:prstGeom>
          <a:solidFill>
            <a:srgbClr val="000000">
              <a:alpha val="628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 txBox="1"/>
          <p:nvPr/>
        </p:nvSpPr>
        <p:spPr>
          <a:xfrm>
            <a:off x="1850225" y="4346050"/>
            <a:ext cx="23028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Преподаватель:</a:t>
            </a:r>
            <a:endParaRPr sz="1600"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63" name="Google Shape;63;p13"/>
          <p:cNvSpPr/>
          <p:nvPr/>
        </p:nvSpPr>
        <p:spPr>
          <a:xfrm>
            <a:off x="4237050" y="4346050"/>
            <a:ext cx="3580200" cy="437100"/>
          </a:xfrm>
          <a:prstGeom prst="rect">
            <a:avLst/>
          </a:prstGeom>
          <a:solidFill>
            <a:srgbClr val="000000">
              <a:alpha val="628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 txBox="1"/>
          <p:nvPr/>
        </p:nvSpPr>
        <p:spPr>
          <a:xfrm>
            <a:off x="4321100" y="3322125"/>
            <a:ext cx="4896000" cy="107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Муравьев Матвей Сергеевич К3240,</a:t>
            </a:r>
            <a:endParaRPr sz="1600"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Езиева Милана Джамбулатовна К3239,</a:t>
            </a:r>
            <a:endParaRPr sz="1600"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Борисюк Евгений Геннадьевич К3240.</a:t>
            </a:r>
            <a:endParaRPr sz="1600"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65" name="Google Shape;65;p13"/>
          <p:cNvSpPr txBox="1"/>
          <p:nvPr/>
        </p:nvSpPr>
        <p:spPr>
          <a:xfrm>
            <a:off x="4237050" y="4346050"/>
            <a:ext cx="3950100" cy="6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Говорова Марина Михайловна</a:t>
            </a:r>
            <a:endParaRPr sz="160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66" name="Google Shape;66;p13"/>
          <p:cNvSpPr/>
          <p:nvPr/>
        </p:nvSpPr>
        <p:spPr>
          <a:xfrm>
            <a:off x="1770975" y="1488600"/>
            <a:ext cx="5568600" cy="1641000"/>
          </a:xfrm>
          <a:prstGeom prst="roundRect">
            <a:avLst>
              <a:gd name="adj" fmla="val 16667"/>
            </a:avLst>
          </a:prstGeom>
          <a:solidFill>
            <a:srgbClr val="000000">
              <a:alpha val="6289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7" name="Google Shape;67;p13" title="Лого на плашке русский белый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21748" y="1153650"/>
            <a:ext cx="5500500" cy="216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22"/>
          <p:cNvPicPr preferRelativeResize="0"/>
          <p:nvPr/>
        </p:nvPicPr>
        <p:blipFill rotWithShape="1">
          <a:blip r:embed="rId3">
            <a:alphaModFix/>
          </a:blip>
          <a:srcRect t="1490" b="15224"/>
          <a:stretch/>
        </p:blipFill>
        <p:spPr>
          <a:xfrm>
            <a:off x="0" y="-71950"/>
            <a:ext cx="9234100" cy="5292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/>
          <p:cNvSpPr txBox="1"/>
          <p:nvPr/>
        </p:nvSpPr>
        <p:spPr>
          <a:xfrm>
            <a:off x="2865900" y="432325"/>
            <a:ext cx="3412200" cy="78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2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Выводы</a:t>
            </a:r>
            <a:endParaRPr sz="4500"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2258425" y="1508100"/>
            <a:ext cx="4841100" cy="2907900"/>
          </a:xfrm>
          <a:prstGeom prst="rect">
            <a:avLst/>
          </a:prstGeom>
          <a:solidFill>
            <a:srgbClr val="000000">
              <a:alpha val="6289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2"/>
          <p:cNvSpPr txBox="1"/>
          <p:nvPr/>
        </p:nvSpPr>
        <p:spPr>
          <a:xfrm>
            <a:off x="2151450" y="1524900"/>
            <a:ext cx="4841100" cy="300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lt1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В результате работы была спроектирована функциональная модель АИС, определены основные процессы и информационные потоки, построены контекстная диаграмма уровня A-0 и детализированная диаграмма уровня A0.</a:t>
            </a:r>
            <a:endParaRPr sz="2000">
              <a:solidFill>
                <a:schemeClr val="lt1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cxnSp>
        <p:nvCxnSpPr>
          <p:cNvPr id="156" name="Google Shape;156;p22"/>
          <p:cNvCxnSpPr/>
          <p:nvPr/>
        </p:nvCxnSpPr>
        <p:spPr>
          <a:xfrm>
            <a:off x="3749550" y="1247543"/>
            <a:ext cx="16449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41B46B87-B2D5-66E9-EB97-B6195DBABE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 smtClean="0">
                <a:solidFill>
                  <a:schemeClr val="bg1"/>
                </a:solidFill>
              </a:rPr>
              <a:t>10</a:t>
            </a:fld>
            <a:endParaRPr lang="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2DEB36-6BCD-811C-C3B5-A05264F79646}"/>
              </a:ext>
            </a:extLst>
          </p:cNvPr>
          <p:cNvSpPr txBox="1"/>
          <p:nvPr/>
        </p:nvSpPr>
        <p:spPr>
          <a:xfrm>
            <a:off x="701269" y="4145738"/>
            <a:ext cx="24929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Comfortaa" panose="020B0604020202020204" charset="0"/>
              </a:rPr>
              <a:t>Контакты: </a:t>
            </a:r>
            <a:r>
              <a:rPr lang="en-US" sz="1100" dirty="0">
                <a:solidFill>
                  <a:schemeClr val="bg1"/>
                </a:solidFill>
                <a:latin typeface="Comfortaa" panose="020B0604020202020204" charset="0"/>
              </a:rPr>
              <a:t>razeov@gmail.com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4"/>
          <p:cNvPicPr preferRelativeResize="0"/>
          <p:nvPr/>
        </p:nvPicPr>
        <p:blipFill rotWithShape="1">
          <a:blip r:embed="rId3">
            <a:alphaModFix/>
          </a:blip>
          <a:srcRect b="16359"/>
          <a:stretch/>
        </p:blipFill>
        <p:spPr>
          <a:xfrm>
            <a:off x="-76100" y="0"/>
            <a:ext cx="92201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4"/>
          <p:cNvSpPr/>
          <p:nvPr/>
        </p:nvSpPr>
        <p:spPr>
          <a:xfrm>
            <a:off x="1249900" y="398700"/>
            <a:ext cx="6622800" cy="857400"/>
          </a:xfrm>
          <a:prstGeom prst="roundRect">
            <a:avLst>
              <a:gd name="adj" fmla="val 16667"/>
            </a:avLst>
          </a:prstGeom>
          <a:solidFill>
            <a:srgbClr val="000000">
              <a:alpha val="4151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4"/>
          <p:cNvSpPr txBox="1"/>
          <p:nvPr/>
        </p:nvSpPr>
        <p:spPr>
          <a:xfrm>
            <a:off x="1380000" y="382025"/>
            <a:ext cx="6384000" cy="77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Предметная область</a:t>
            </a:r>
            <a:endParaRPr sz="4000"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08DE6131-0D93-C09E-A6A7-EFE8B4922E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 smtClean="0">
                <a:solidFill>
                  <a:schemeClr val="bg1"/>
                </a:solidFill>
              </a:rPr>
              <a:t>2</a:t>
            </a:fld>
            <a:endParaRPr lang="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 title="pexels-pixabay-262438.jpg"/>
          <p:cNvPicPr preferRelativeResize="0"/>
          <p:nvPr/>
        </p:nvPicPr>
        <p:blipFill rotWithShape="1">
          <a:blip r:embed="rId3">
            <a:alphaModFix/>
          </a:blip>
          <a:srcRect t="13815"/>
          <a:stretch/>
        </p:blipFill>
        <p:spPr>
          <a:xfrm>
            <a:off x="0" y="0"/>
            <a:ext cx="9144003" cy="524492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2992100" y="339800"/>
            <a:ext cx="5653800" cy="7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 b="1">
                <a:solidFill>
                  <a:schemeClr val="lt2"/>
                </a:solidFill>
                <a:latin typeface="Comfortaa"/>
                <a:ea typeface="Comfortaa"/>
                <a:cs typeface="Comfortaa"/>
                <a:sym typeface="Comfortaa"/>
              </a:rPr>
              <a:t>Проектирование функциональной модели АИС для ФОК «Екатерининский»</a:t>
            </a:r>
            <a:endParaRPr sz="1800" b="1">
              <a:solidFill>
                <a:schemeClr val="lt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745650" y="415400"/>
            <a:ext cx="13782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8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Цель:</a:t>
            </a:r>
            <a:endParaRPr sz="2800"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745650" y="2507750"/>
            <a:ext cx="16470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4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Задачи: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83" name="Google Shape;83;p15"/>
          <p:cNvCxnSpPr/>
          <p:nvPr/>
        </p:nvCxnSpPr>
        <p:spPr>
          <a:xfrm>
            <a:off x="4342725" y="1096100"/>
            <a:ext cx="30591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" name="Google Shape;84;p15"/>
          <p:cNvSpPr/>
          <p:nvPr/>
        </p:nvSpPr>
        <p:spPr>
          <a:xfrm>
            <a:off x="2476950" y="1196850"/>
            <a:ext cx="5899800" cy="3781800"/>
          </a:xfrm>
          <a:prstGeom prst="roundRect">
            <a:avLst>
              <a:gd name="adj" fmla="val 16667"/>
            </a:avLst>
          </a:prstGeom>
          <a:solidFill>
            <a:srgbClr val="000000">
              <a:alpha val="4151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 txBox="1"/>
          <p:nvPr/>
        </p:nvSpPr>
        <p:spPr>
          <a:xfrm>
            <a:off x="3170600" y="1196850"/>
            <a:ext cx="45552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Определить назначение ИС.</a:t>
            </a:r>
            <a:endParaRPr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sp>
        <p:nvSpPr>
          <p:cNvPr id="86" name="Google Shape;86;p15"/>
          <p:cNvSpPr/>
          <p:nvPr/>
        </p:nvSpPr>
        <p:spPr>
          <a:xfrm>
            <a:off x="2832800" y="1289575"/>
            <a:ext cx="159300" cy="159300"/>
          </a:xfrm>
          <a:prstGeom prst="flowChartConnec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2848975" y="1797825"/>
            <a:ext cx="159300" cy="159300"/>
          </a:xfrm>
          <a:prstGeom prst="flowChartConnec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5"/>
          <p:cNvSpPr txBox="1"/>
          <p:nvPr/>
        </p:nvSpPr>
        <p:spPr>
          <a:xfrm>
            <a:off x="3170600" y="1600113"/>
            <a:ext cx="53913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Выделить основной процесс и внешние сущности по отношению к нему.</a:t>
            </a:r>
            <a:endParaRPr dirty="0"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lt2"/>
              </a:solidFill>
            </a:endParaRPr>
          </a:p>
        </p:txBody>
      </p:sp>
      <p:sp>
        <p:nvSpPr>
          <p:cNvPr id="89" name="Google Shape;89;p15"/>
          <p:cNvSpPr/>
          <p:nvPr/>
        </p:nvSpPr>
        <p:spPr>
          <a:xfrm>
            <a:off x="2832800" y="2306075"/>
            <a:ext cx="159300" cy="159300"/>
          </a:xfrm>
          <a:prstGeom prst="flowChartConnec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5"/>
          <p:cNvSpPr txBox="1"/>
          <p:nvPr/>
        </p:nvSpPr>
        <p:spPr>
          <a:xfrm>
            <a:off x="3128600" y="2154815"/>
            <a:ext cx="54753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Выделить потоки для внешних сущностей по отношению к основному событию.</a:t>
            </a:r>
            <a:endParaRPr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sp>
        <p:nvSpPr>
          <p:cNvPr id="91" name="Google Shape;91;p15"/>
          <p:cNvSpPr/>
          <p:nvPr/>
        </p:nvSpPr>
        <p:spPr>
          <a:xfrm>
            <a:off x="2832800" y="2908325"/>
            <a:ext cx="159300" cy="159300"/>
          </a:xfrm>
          <a:prstGeom prst="flowChartConnec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5"/>
          <p:cNvSpPr txBox="1"/>
          <p:nvPr/>
        </p:nvSpPr>
        <p:spPr>
          <a:xfrm>
            <a:off x="3170600" y="2759925"/>
            <a:ext cx="53913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Составить контекстную диаграмму нулевого уровня</a:t>
            </a:r>
            <a:endParaRPr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sp>
        <p:nvSpPr>
          <p:cNvPr id="93" name="Google Shape;93;p15"/>
          <p:cNvSpPr/>
          <p:nvPr/>
        </p:nvSpPr>
        <p:spPr>
          <a:xfrm>
            <a:off x="2832800" y="3675350"/>
            <a:ext cx="159300" cy="159300"/>
          </a:xfrm>
          <a:prstGeom prst="flowChartConnec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5"/>
          <p:cNvSpPr txBox="1"/>
          <p:nvPr/>
        </p:nvSpPr>
        <p:spPr>
          <a:xfrm>
            <a:off x="3170600" y="3415474"/>
            <a:ext cx="4555200" cy="11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Проанализировать события, определить связи по потокам данных между сущностями, событиями, накопителями данных.</a:t>
            </a:r>
            <a:endParaRPr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sp>
        <p:nvSpPr>
          <p:cNvPr id="95" name="Google Shape;95;p15"/>
          <p:cNvSpPr/>
          <p:nvPr/>
        </p:nvSpPr>
        <p:spPr>
          <a:xfrm>
            <a:off x="2848975" y="4630725"/>
            <a:ext cx="159300" cy="159300"/>
          </a:xfrm>
          <a:prstGeom prst="flowChartConnector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5"/>
          <p:cNvSpPr txBox="1"/>
          <p:nvPr/>
        </p:nvSpPr>
        <p:spPr>
          <a:xfrm>
            <a:off x="3170600" y="4433025"/>
            <a:ext cx="45552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2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Составить детализированную контекстную диаграмму</a:t>
            </a:r>
            <a:endParaRPr>
              <a:solidFill>
                <a:schemeClr val="lt2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9FD7ACCB-5751-E814-BC0F-E3C414324C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 smtClean="0">
                <a:solidFill>
                  <a:schemeClr val="bg1"/>
                </a:solidFill>
              </a:rPr>
              <a:t>3</a:t>
            </a:fld>
            <a:endParaRPr lang="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6"/>
          <p:cNvPicPr preferRelativeResize="0"/>
          <p:nvPr/>
        </p:nvPicPr>
        <p:blipFill rotWithShape="1">
          <a:blip r:embed="rId3">
            <a:alphaModFix/>
          </a:blip>
          <a:srcRect t="16143" b="11981"/>
          <a:stretch/>
        </p:blipFill>
        <p:spPr>
          <a:xfrm>
            <a:off x="-397350" y="0"/>
            <a:ext cx="95413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6"/>
          <p:cNvSpPr txBox="1"/>
          <p:nvPr/>
        </p:nvSpPr>
        <p:spPr>
          <a:xfrm>
            <a:off x="966450" y="919750"/>
            <a:ext cx="7211100" cy="132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Методология: DFD (Data Flow Diagram) — контекстные диаграммы</a:t>
            </a:r>
            <a:endParaRPr sz="2500"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1563150" y="2701525"/>
            <a:ext cx="6017700" cy="95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Case-средство: CA ERwin Process Modeler</a:t>
            </a:r>
            <a:endParaRPr sz="2500"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DD297F6-9E7A-4979-E12C-BEDC8D3223C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 smtClean="0">
                <a:solidFill>
                  <a:schemeClr val="bg1"/>
                </a:solidFill>
              </a:rPr>
              <a:t>4</a:t>
            </a:fld>
            <a:endParaRPr lang="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18525" y="-71950"/>
            <a:ext cx="9508577" cy="534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/>
          <p:nvPr/>
        </p:nvSpPr>
        <p:spPr>
          <a:xfrm>
            <a:off x="1821400" y="1673475"/>
            <a:ext cx="5448300" cy="2538300"/>
          </a:xfrm>
          <a:prstGeom prst="rect">
            <a:avLst/>
          </a:prstGeom>
          <a:solidFill>
            <a:srgbClr val="000000">
              <a:alpha val="4151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7"/>
          <p:cNvSpPr/>
          <p:nvPr/>
        </p:nvSpPr>
        <p:spPr>
          <a:xfrm>
            <a:off x="2694300" y="446400"/>
            <a:ext cx="3882900" cy="638700"/>
          </a:xfrm>
          <a:prstGeom prst="rect">
            <a:avLst/>
          </a:prstGeom>
          <a:solidFill>
            <a:srgbClr val="000000">
              <a:alpha val="4151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7"/>
          <p:cNvSpPr txBox="1"/>
          <p:nvPr/>
        </p:nvSpPr>
        <p:spPr>
          <a:xfrm>
            <a:off x="1908900" y="446400"/>
            <a:ext cx="53262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Назначение ИС</a:t>
            </a:r>
            <a:endParaRPr sz="3200"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112" name="Google Shape;112;p17"/>
          <p:cNvSpPr txBox="1"/>
          <p:nvPr/>
        </p:nvSpPr>
        <p:spPr>
          <a:xfrm>
            <a:off x="1847800" y="1648275"/>
            <a:ext cx="5395500" cy="258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Comfortaa SemiBold"/>
                <a:ea typeface="Comfortaa SemiBold"/>
                <a:cs typeface="Comfortaa SemiBold"/>
                <a:sym typeface="Comfortaa SemiBold"/>
              </a:rPr>
              <a:t>Автоматизация рабочих процессов физкультурно-оздоровительного комплекса «Екатерининский» с целью повышения эффективности управления и учёта данных.</a:t>
            </a:r>
            <a:endParaRPr sz="2200" dirty="0">
              <a:solidFill>
                <a:schemeClr val="lt1"/>
              </a:solidFill>
              <a:latin typeface="Comfortaa SemiBold"/>
              <a:ea typeface="Comfortaa SemiBold"/>
              <a:cs typeface="Comfortaa SemiBold"/>
              <a:sym typeface="Comfortaa SemiBold"/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A5836B8-E2B3-ACE6-61B9-B1EBD9577C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 smtClean="0">
                <a:solidFill>
                  <a:schemeClr val="bg1"/>
                </a:solidFill>
              </a:rPr>
              <a:t>5</a:t>
            </a:fld>
            <a:endParaRPr lang="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8" title="2.-avtomatizacija-rabochego-processa-uvelichenie-produktivnosti-na-rabote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0225" y="-109450"/>
            <a:ext cx="9384225" cy="5362406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/>
          <p:nvPr/>
        </p:nvSpPr>
        <p:spPr>
          <a:xfrm>
            <a:off x="1933050" y="781275"/>
            <a:ext cx="5277900" cy="4168500"/>
          </a:xfrm>
          <a:prstGeom prst="rect">
            <a:avLst/>
          </a:prstGeom>
          <a:solidFill>
            <a:srgbClr val="000000">
              <a:alpha val="62890"/>
            </a:srgbClr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2748300" y="228825"/>
            <a:ext cx="3647400" cy="437100"/>
          </a:xfrm>
          <a:prstGeom prst="rect">
            <a:avLst/>
          </a:prstGeom>
          <a:solidFill>
            <a:srgbClr val="000000">
              <a:alpha val="41510"/>
            </a:srgbClr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8"/>
          <p:cNvSpPr txBox="1"/>
          <p:nvPr/>
        </p:nvSpPr>
        <p:spPr>
          <a:xfrm>
            <a:off x="2520450" y="759925"/>
            <a:ext cx="41031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Директор - </a:t>
            </a:r>
            <a:r>
              <a:rPr lang="ru">
                <a:solidFill>
                  <a:schemeClr val="lt2"/>
                </a:solidFill>
                <a:latin typeface="Comfortaa"/>
                <a:ea typeface="Comfortaa"/>
                <a:cs typeface="Comfortaa"/>
                <a:sym typeface="Comfortaa"/>
              </a:rPr>
              <a:t>результат мониторинга.</a:t>
            </a:r>
            <a:endParaRPr>
              <a:solidFill>
                <a:schemeClr val="lt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21" name="Google Shape;121;p18"/>
          <p:cNvSpPr txBox="1"/>
          <p:nvPr/>
        </p:nvSpPr>
        <p:spPr>
          <a:xfrm>
            <a:off x="1996050" y="1291025"/>
            <a:ext cx="51519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Заместитель директора - </a:t>
            </a:r>
            <a:r>
              <a:rPr lang="ru">
                <a:solidFill>
                  <a:schemeClr val="lt2"/>
                </a:solidFill>
                <a:latin typeface="Comfortaa"/>
                <a:ea typeface="Comfortaa"/>
                <a:cs typeface="Comfortaa"/>
                <a:sym typeface="Comfortaa"/>
              </a:rPr>
              <a:t>договор на закупку.</a:t>
            </a:r>
            <a:endParaRPr>
              <a:solidFill>
                <a:schemeClr val="lt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1933050" y="1788525"/>
            <a:ext cx="52779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Главный администратор - </a:t>
            </a:r>
            <a:r>
              <a:rPr lang="ru">
                <a:solidFill>
                  <a:schemeClr val="lt2"/>
                </a:solidFill>
                <a:latin typeface="Comfortaa"/>
                <a:ea typeface="Comfortaa"/>
                <a:cs typeface="Comfortaa"/>
                <a:sym typeface="Comfortaa"/>
              </a:rPr>
              <a:t>ежедневный отчет.</a:t>
            </a:r>
            <a:endParaRPr>
              <a:solidFill>
                <a:schemeClr val="lt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23" name="Google Shape;123;p18"/>
          <p:cNvSpPr txBox="1"/>
          <p:nvPr/>
        </p:nvSpPr>
        <p:spPr>
          <a:xfrm>
            <a:off x="2035050" y="2184775"/>
            <a:ext cx="50739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Администратор - </a:t>
            </a:r>
            <a:r>
              <a:rPr lang="ru">
                <a:solidFill>
                  <a:schemeClr val="lt2"/>
                </a:solidFill>
                <a:latin typeface="Comfortaa"/>
                <a:ea typeface="Comfortaa"/>
                <a:cs typeface="Comfortaa"/>
                <a:sym typeface="Comfortaa"/>
              </a:rPr>
              <a:t>данные о посещаемости.</a:t>
            </a:r>
            <a:endParaRPr>
              <a:solidFill>
                <a:schemeClr val="lt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chemeClr val="lt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24" name="Google Shape;124;p18"/>
          <p:cNvSpPr txBox="1"/>
          <p:nvPr/>
        </p:nvSpPr>
        <p:spPr>
          <a:xfrm>
            <a:off x="2035050" y="2648450"/>
            <a:ext cx="50739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Главный менеджер - </a:t>
            </a:r>
            <a:r>
              <a:rPr lang="ru">
                <a:solidFill>
                  <a:schemeClr val="lt2"/>
                </a:solidFill>
                <a:latin typeface="Comfortaa"/>
                <a:ea typeface="Comfortaa"/>
                <a:cs typeface="Comfortaa"/>
                <a:sym typeface="Comfortaa"/>
              </a:rPr>
              <a:t>табель рабочего времени.</a:t>
            </a:r>
            <a:endParaRPr>
              <a:solidFill>
                <a:schemeClr val="lt2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chemeClr val="lt2"/>
              </a:solidFill>
              <a:latin typeface="Comfortaa Medium"/>
              <a:ea typeface="Comfortaa Medium"/>
              <a:cs typeface="Comfortaa Medium"/>
              <a:sym typeface="Comfortaa Medium"/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2035050" y="3118400"/>
            <a:ext cx="50739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Менеджер - договор о предоставлении услуг.</a:t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2654288" y="3508375"/>
            <a:ext cx="3796879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 dirty="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Бухгалтер - данные по</a:t>
            </a:r>
            <a:r>
              <a:rPr lang="en-US" sz="1500" dirty="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 </a:t>
            </a:r>
            <a:r>
              <a:rPr lang="ru" sz="1500" dirty="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договору.</a:t>
            </a:r>
            <a:endParaRPr sz="1500" dirty="0">
              <a:solidFill>
                <a:schemeClr val="lt2"/>
              </a:solidFill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2273400" y="3998125"/>
            <a:ext cx="45972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Тренер - запись клиента на тренировку.</a:t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128" name="Google Shape;128;p18"/>
          <p:cNvSpPr txBox="1"/>
          <p:nvPr/>
        </p:nvSpPr>
        <p:spPr>
          <a:xfrm>
            <a:off x="2748300" y="4487875"/>
            <a:ext cx="36474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lt2"/>
                </a:solidFill>
                <a:latin typeface="Comfortaa Medium"/>
                <a:ea typeface="Comfortaa Medium"/>
                <a:cs typeface="Comfortaa Medium"/>
                <a:sym typeface="Comfortaa Medium"/>
              </a:rPr>
              <a:t>Клиент - запись на тренировку</a:t>
            </a:r>
            <a:endParaRPr sz="1500">
              <a:solidFill>
                <a:schemeClr val="lt2"/>
              </a:solidFill>
            </a:endParaRPr>
          </a:p>
        </p:txBody>
      </p:sp>
      <p:sp>
        <p:nvSpPr>
          <p:cNvPr id="129" name="Google Shape;129;p18"/>
          <p:cNvSpPr txBox="1"/>
          <p:nvPr/>
        </p:nvSpPr>
        <p:spPr>
          <a:xfrm>
            <a:off x="2235600" y="187568"/>
            <a:ext cx="4672800" cy="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500" b="1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Внешние сущности</a:t>
            </a:r>
            <a:endParaRPr sz="2500"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cxnSp>
        <p:nvCxnSpPr>
          <p:cNvPr id="130" name="Google Shape;130;p18"/>
          <p:cNvCxnSpPr/>
          <p:nvPr/>
        </p:nvCxnSpPr>
        <p:spPr>
          <a:xfrm>
            <a:off x="3006378" y="708200"/>
            <a:ext cx="3092700" cy="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8BB5EF0A-6C83-6617-0B55-C5EFBFE202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 smtClean="0">
                <a:solidFill>
                  <a:schemeClr val="bg1"/>
                </a:solidFill>
              </a:rPr>
              <a:t>6</a:t>
            </a:fld>
            <a:endParaRPr lang="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C732CD7F-7271-CD8E-48CD-A5A2BDB0416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 smtClean="0"/>
              <a:t>7</a:t>
            </a:fld>
            <a:endParaRPr lang="ru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0E428AD-37DC-F839-4D12-9F25849F62F1}"/>
              </a:ext>
            </a:extLst>
          </p:cNvPr>
          <p:cNvSpPr txBox="1"/>
          <p:nvPr/>
        </p:nvSpPr>
        <p:spPr>
          <a:xfrm>
            <a:off x="3809611" y="0"/>
            <a:ext cx="15247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mfortaa SemiBold" panose="020B0604020202020204" charset="0"/>
              </a:rPr>
              <a:t>Уровень </a:t>
            </a:r>
            <a:r>
              <a:rPr lang="en-US" sz="1600" dirty="0">
                <a:latin typeface="Comfortaa SemiBold" panose="020B0604020202020204" charset="0"/>
              </a:rPr>
              <a:t>A-0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F15075A-BFDA-14A5-0A7E-99963CE7D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163" y="267295"/>
            <a:ext cx="6895673" cy="48762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0" title="cdd4db349e52200698ee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71950"/>
            <a:ext cx="9144000" cy="526955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41" name="Google Shape;141;p20"/>
          <p:cNvGraphicFramePr/>
          <p:nvPr/>
        </p:nvGraphicFramePr>
        <p:xfrm>
          <a:off x="874050" y="631925"/>
          <a:ext cx="7395900" cy="4327680"/>
        </p:xfrm>
        <a:graphic>
          <a:graphicData uri="http://schemas.openxmlformats.org/drawingml/2006/table">
            <a:tbl>
              <a:tblPr>
                <a:noFill/>
                <a:tableStyleId>{A659B36D-FD91-4E63-B552-BCE7B8A7921A}</a:tableStyleId>
              </a:tblPr>
              <a:tblGrid>
                <a:gridCol w="246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5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5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5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Название процесса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Входные потоки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Выходные потоки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8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Обслуживание договоров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Договор на закупку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etc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Трудовые договора</a:t>
                      </a:r>
                      <a:b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</a:b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Договора клиентов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8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Составление отчетов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Результат мониторинга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Ежедневный отчет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Результат мониторинга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etc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587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Формирование расписания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Запись на тренировку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etc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Данные о занятиях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08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Ведение учета посещаемости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Данные о посещаемости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Данные для ежедневного отчета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8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Обработка заявок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Заявка по оборудованию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lt1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Заявка по оборудованию</a:t>
                      </a:r>
                      <a:endParaRPr>
                        <a:solidFill>
                          <a:schemeClr val="lt1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42" name="Google Shape;142;p20"/>
          <p:cNvSpPr txBox="1"/>
          <p:nvPr/>
        </p:nvSpPr>
        <p:spPr>
          <a:xfrm>
            <a:off x="932850" y="0"/>
            <a:ext cx="7278300" cy="4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700">
                <a:solidFill>
                  <a:schemeClr val="lt1"/>
                </a:solidFill>
              </a:rPr>
              <a:t>Матрица списка событий</a:t>
            </a:r>
            <a:endParaRPr sz="2700">
              <a:solidFill>
                <a:schemeClr val="lt1"/>
              </a:solidFill>
            </a:endParaRPr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5698A9CA-20D9-ECF3-83A8-EF5000071B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 smtClean="0">
                <a:solidFill>
                  <a:schemeClr val="bg1"/>
                </a:solidFill>
              </a:rPr>
              <a:t>8</a:t>
            </a:fld>
            <a:endParaRPr lang="ru" sz="1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EB058C7-08E6-17FE-D674-6D7CCAEAD51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>
            <a:normAutofit lnSpcReduction="10000"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400" smtClean="0"/>
              <a:t>9</a:t>
            </a:fld>
            <a:endParaRPr lang="ru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6EEFB4A-D331-89BD-7DB0-34114757492F}"/>
              </a:ext>
            </a:extLst>
          </p:cNvPr>
          <p:cNvSpPr txBox="1"/>
          <p:nvPr/>
        </p:nvSpPr>
        <p:spPr>
          <a:xfrm>
            <a:off x="3849687" y="0"/>
            <a:ext cx="14446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600" dirty="0">
                <a:latin typeface="Comfortaa SemiBold" panose="020B0604020202020204" charset="0"/>
              </a:rPr>
              <a:t>Уровень </a:t>
            </a:r>
            <a:r>
              <a:rPr lang="en-US" sz="1600" dirty="0">
                <a:latin typeface="Comfortaa SemiBold" panose="020B0604020202020204" charset="0"/>
              </a:rPr>
              <a:t>A0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C109EE7-FD29-745C-B721-1F705B4C5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4476" y="281880"/>
            <a:ext cx="6875048" cy="48616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293</Words>
  <Application>Microsoft Office PowerPoint</Application>
  <PresentationFormat>Экран (16:9)</PresentationFormat>
  <Paragraphs>68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Comfortaa Medium</vt:lpstr>
      <vt:lpstr>Comfortaa</vt:lpstr>
      <vt:lpstr>Comfortaa SemiBold</vt:lpstr>
      <vt:lpstr>Arial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Doney</dc:creator>
  <cp:lastModifiedBy>Евгений Борисюк</cp:lastModifiedBy>
  <cp:revision>7</cp:revision>
  <dcterms:modified xsi:type="dcterms:W3CDTF">2025-10-10T11:42:17Z</dcterms:modified>
</cp:coreProperties>
</file>